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4"/>
  </p:sldMasterIdLst>
  <p:notesMasterIdLst>
    <p:notesMasterId r:id="rId25"/>
  </p:notesMasterIdLst>
  <p:handoutMasterIdLst>
    <p:handoutMasterId r:id="rId26"/>
  </p:handoutMasterIdLst>
  <p:sldIdLst>
    <p:sldId id="549" r:id="rId5"/>
    <p:sldId id="604" r:id="rId6"/>
    <p:sldId id="695" r:id="rId7"/>
    <p:sldId id="684" r:id="rId8"/>
    <p:sldId id="692" r:id="rId9"/>
    <p:sldId id="682" r:id="rId10"/>
    <p:sldId id="686" r:id="rId11"/>
    <p:sldId id="685" r:id="rId12"/>
    <p:sldId id="674" r:id="rId13"/>
    <p:sldId id="676" r:id="rId14"/>
    <p:sldId id="693" r:id="rId15"/>
    <p:sldId id="680" r:id="rId16"/>
    <p:sldId id="688" r:id="rId17"/>
    <p:sldId id="689" r:id="rId18"/>
    <p:sldId id="691" r:id="rId19"/>
    <p:sldId id="630" r:id="rId20"/>
    <p:sldId id="669" r:id="rId21"/>
    <p:sldId id="696" r:id="rId22"/>
    <p:sldId id="687" r:id="rId23"/>
    <p:sldId id="69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2048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pos="5470">
          <p15:clr>
            <a:srgbClr val="A4A3A4"/>
          </p15:clr>
        </p15:guide>
        <p15:guide id="6" pos="287">
          <p15:clr>
            <a:srgbClr val="A4A3A4"/>
          </p15:clr>
        </p15:guide>
        <p15:guide id="7" orient="horz" pos="757">
          <p15:clr>
            <a:srgbClr val="A4A3A4"/>
          </p15:clr>
        </p15:guide>
        <p15:guide id="8" pos="312">
          <p15:clr>
            <a:srgbClr val="A4A3A4"/>
          </p15:clr>
        </p15:guide>
        <p15:guide id="9" orient="horz" pos="1008">
          <p15:clr>
            <a:srgbClr val="A4A3A4"/>
          </p15:clr>
        </p15:guide>
        <p15:guide id="10" orient="horz" pos="2157">
          <p15:clr>
            <a:srgbClr val="A4A3A4"/>
          </p15:clr>
        </p15:guide>
        <p15:guide id="11" orient="horz" pos="2731">
          <p15:clr>
            <a:srgbClr val="A4A3A4"/>
          </p15:clr>
        </p15:guide>
        <p15:guide id="12" orient="horz" pos="431">
          <p15:clr>
            <a:srgbClr val="A4A3A4"/>
          </p15:clr>
        </p15:guide>
        <p15:guide id="13" orient="horz" pos="10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ton, Antony" initials="BA" lastIdx="99" clrIdx="0"/>
  <p:cmAuthor id="1" name="Ginsberg, David" initials="GD" lastIdx="2" clrIdx="1"/>
  <p:cmAuthor id="2" name="Kister, Merlin D" initials="KMD" lastIdx="8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99" autoAdjust="0"/>
    <p:restoredTop sz="80077" autoAdjust="0"/>
  </p:normalViewPr>
  <p:slideViewPr>
    <p:cSldViewPr snapToGrid="0">
      <p:cViewPr varScale="1">
        <p:scale>
          <a:sx n="56" d="100"/>
          <a:sy n="56" d="100"/>
        </p:scale>
        <p:origin x="1376" y="56"/>
      </p:cViewPr>
      <p:guideLst>
        <p:guide orient="horz" pos="756"/>
        <p:guide orient="horz" pos="1618"/>
        <p:guide orient="horz" pos="2048"/>
        <p:guide orient="horz" pos="323"/>
        <p:guide pos="5470"/>
        <p:guide pos="287"/>
        <p:guide orient="horz" pos="757"/>
        <p:guide pos="312"/>
        <p:guide orient="horz" pos="1008"/>
        <p:guide orient="horz" pos="2157"/>
        <p:guide orient="horz" pos="2731"/>
        <p:guide orient="horz" pos="431"/>
        <p:guide orient="horz" pos="10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FC5FE-6F0D-D34A-8EE6-C95B4F5F4DC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2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40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3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13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71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42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029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95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55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31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915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69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3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29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93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34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35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00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2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687" y="3305897"/>
            <a:ext cx="8212886" cy="1470025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5000" b="0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50pt Intel Clear pro Title</a:t>
            </a:r>
            <a:br>
              <a:rPr lang="en-US" dirty="0" smtClean="0"/>
            </a:br>
            <a:r>
              <a:rPr lang="en-US" dirty="0" smtClean="0"/>
              <a:t>with Linear gradient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4657344"/>
            <a:ext cx="6330212" cy="1233813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Subhead, Date,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9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4678364" y="2"/>
            <a:ext cx="4465637" cy="6358465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4006850" cy="1158240"/>
          </a:xfrm>
        </p:spPr>
        <p:txBody>
          <a:bodyPr>
            <a:noAutofit/>
          </a:bodyPr>
          <a:lstStyle>
            <a:lvl1pPr>
              <a:defRPr sz="2800"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6432516"/>
            <a:ext cx="2133600" cy="365125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766992"/>
            <a:ext cx="4006850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69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810749"/>
            <a:ext cx="77724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tx2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40pt Intel Clear Pro</a:t>
            </a:r>
            <a:br>
              <a:rPr lang="en-US" dirty="0" smtClean="0"/>
            </a:br>
            <a:r>
              <a:rPr lang="en-US" dirty="0" smtClean="0"/>
              <a:t>white section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4321533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1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lue Section Break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810749"/>
            <a:ext cx="77724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40pt Intel Clear Pro</a:t>
            </a:r>
            <a:br>
              <a:rPr lang="en-US" dirty="0" smtClean="0"/>
            </a:br>
            <a:r>
              <a:rPr lang="en-US" dirty="0" smtClean="0"/>
              <a:t>blue section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4321533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i="0" baseline="0">
                <a:solidFill>
                  <a:srgbClr val="F3D5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85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r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2979843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4000" b="0" baseline="0">
                <a:solidFill>
                  <a:schemeClr val="accent2"/>
                </a:solidFill>
                <a:latin typeface="Arial" panose="020B0604020202020204" pitchFamily="34" charset="0"/>
                <a:ea typeface="Intel Clear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40pt Intel Clear Light Body.</a:t>
            </a:r>
            <a:br>
              <a:rPr lang="en-US" dirty="0" smtClean="0"/>
            </a:br>
            <a:r>
              <a:rPr lang="en-US" dirty="0" smtClean="0"/>
              <a:t>For content that is not a section, but has a big idea in text only.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1469059"/>
            <a:ext cx="77724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tx2"/>
                </a:solidFill>
                <a:latin typeface="Arial" panose="020B0604020202020204" pitchFamily="34" charset="0"/>
                <a:ea typeface="Intel Clear" panose="020B06040202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40pt Intel Clear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7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Section Break Image">
    <p:bg>
      <p:bgPr>
        <a:gradFill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3013451"/>
            <a:ext cx="77724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40pt Intel Clear Pro blue section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4465049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"/>
            <a:ext cx="9144000" cy="3432175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>
                <a:solidFill>
                  <a:srgbClr val="0071C5"/>
                </a:solidFill>
              </a:defRPr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0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6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.psf\Home\Desktop\Intel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433" y="2500173"/>
            <a:ext cx="2108795" cy="185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65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_experience_hrz_wht_rgb_3000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780" y="2499763"/>
            <a:ext cx="3646443" cy="201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23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44449"/>
            <a:ext cx="8229600" cy="988747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28pt Light headline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966F50F-74B7-8640-8DA3-AAAA0044A327}" type="datetime1">
              <a:rPr lang="en-US" smtClean="0"/>
              <a:pPr/>
              <a:t>5/3/2016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5618" y="1600203"/>
            <a:ext cx="8167047" cy="46265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16pt Regular Big Bullet One</a:t>
            </a:r>
          </a:p>
          <a:p>
            <a:pPr lvl="2"/>
            <a:r>
              <a:rPr lang="en-US" dirty="0" smtClean="0"/>
              <a:t>Sub-bullet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548001" y="6648110"/>
            <a:ext cx="15907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  <a:latin typeface="Neo Sans Intel"/>
                <a:cs typeface="Neo Sans Intel"/>
              </a:rPr>
              <a:t>High Performance Data Division</a:t>
            </a:r>
          </a:p>
        </p:txBody>
      </p:sp>
    </p:spTree>
    <p:extLst>
      <p:ext uri="{BB962C8B-B14F-4D97-AF65-F5344CB8AC3E}">
        <p14:creationId xmlns:p14="http://schemas.microsoft.com/office/powerpoint/2010/main" val="3649533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687" y="3305897"/>
            <a:ext cx="8212886" cy="1470025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5000" b="0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50pt Intel Clear pro Title</a:t>
            </a:r>
            <a:br>
              <a:rPr lang="en-US" dirty="0" smtClean="0"/>
            </a:br>
            <a:r>
              <a:rPr lang="en-US" dirty="0" smtClean="0"/>
              <a:t>with Linear gradient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4657344"/>
            <a:ext cx="6330212" cy="1233813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Subhead, Date, Etc.</a:t>
            </a:r>
            <a:endParaRPr lang="en-US" dirty="0"/>
          </a:p>
        </p:txBody>
      </p:sp>
      <p:pic>
        <p:nvPicPr>
          <p:cNvPr id="5" name="Picture 4" descr="int_experience_hrz_wht_rgb_1500.png"/>
          <p:cNvPicPr>
            <a:picLocks noChangeAspect="1"/>
          </p:cNvPicPr>
          <p:nvPr/>
        </p:nvPicPr>
        <p:blipFill>
          <a:blip r:embed="rId2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3" y="518971"/>
            <a:ext cx="2121766" cy="118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1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bg>
      <p:bgPr>
        <a:gradFill>
          <a:gsLst>
            <a:gs pos="30000">
              <a:schemeClr val="tx2"/>
            </a:gs>
            <a:gs pos="100000">
              <a:srgbClr val="009FDF"/>
            </a:gs>
            <a:gs pos="65000">
              <a:srgbClr val="0071C5"/>
            </a:gs>
          </a:gsLst>
          <a:lin ang="198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358467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1798" y="510892"/>
            <a:ext cx="1248049" cy="110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44687" y="3305897"/>
            <a:ext cx="8212886" cy="1470025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5000" b="0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50pt Intel Clear pro Title</a:t>
            </a:r>
            <a:br>
              <a:rPr lang="en-US" dirty="0" smtClean="0"/>
            </a:br>
            <a:r>
              <a:rPr lang="en-US" dirty="0" smtClean="0"/>
              <a:t>with image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4657344"/>
            <a:ext cx="6330212" cy="1233813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Subhead, Date,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84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smtClean="0"/>
              <a:t>14pt Intel Clear fourth level</a:t>
            </a:r>
          </a:p>
          <a:p>
            <a:pPr lvl="4"/>
            <a:r>
              <a:rPr lang="en-US" dirty="0" smtClean="0"/>
              <a:t>12pt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2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604433"/>
            <a:ext cx="4006851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830764" y="1257907"/>
            <a:ext cx="3181123" cy="2227933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r>
              <a:rPr lang="en-US" sz="1100" smtClean="0">
                <a:latin typeface="Arial"/>
              </a:rPr>
              <a:t>Click icon to add picture</a:t>
            </a:r>
            <a:endParaRPr lang="en-US" sz="1100" dirty="0">
              <a:latin typeface="Arial"/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830764" y="3791863"/>
            <a:ext cx="3181123" cy="2227933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r>
              <a:rPr lang="en-US" sz="1100" smtClean="0">
                <a:latin typeface="Arial"/>
              </a:rPr>
              <a:t>Click icon to add picture</a:t>
            </a:r>
            <a:endParaRPr lang="en-US" sz="11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761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604433"/>
            <a:ext cx="4006851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78363" y="1604433"/>
            <a:ext cx="4005264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5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Attribu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614" y="1604434"/>
            <a:ext cx="8228013" cy="4567767"/>
          </a:xfrm>
        </p:spPr>
        <p:txBody>
          <a:bodyPr anchor="ctr" anchorCtr="0"/>
          <a:lstStyle>
            <a:lvl1pPr marL="190500" indent="-190500">
              <a:defRPr sz="3600" b="1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417513" indent="-225425">
              <a:buFont typeface="Intel Clear" pitchFamily="34" charset="0"/>
              <a:buChar char="–"/>
              <a:defRPr sz="1200" baseline="0">
                <a:latin typeface="+mn-lt"/>
                <a:cs typeface="Arial" panose="020B0604020202020204" pitchFamily="34" charset="0"/>
              </a:defRPr>
            </a:lvl2pPr>
            <a:lvl3pPr marL="685800" indent="-228600">
              <a:buFont typeface="Intel Clear" pitchFamily="34" charset="0"/>
              <a:buChar char="–"/>
              <a:defRPr sz="1200">
                <a:latin typeface="+mn-lt"/>
              </a:defRPr>
            </a:lvl3pPr>
            <a:lvl4pPr>
              <a:buFont typeface="Intel Clear" pitchFamily="34" charset="0"/>
              <a:buChar char="–"/>
              <a:defRPr sz="1100">
                <a:latin typeface="+mn-lt"/>
              </a:defRPr>
            </a:lvl4pPr>
            <a:lvl5pPr>
              <a:buFont typeface="Intel Clear" pitchFamily="34" charset="0"/>
              <a:buChar char="–"/>
              <a:defRPr sz="1050">
                <a:latin typeface="+mn-lt"/>
              </a:defRPr>
            </a:lvl5pPr>
          </a:lstStyle>
          <a:p>
            <a:pPr lvl="0"/>
            <a:r>
              <a:rPr lang="en-US" dirty="0" smtClean="0"/>
              <a:t>“36pt Intel Clear Bold Text”</a:t>
            </a:r>
          </a:p>
          <a:p>
            <a:pPr lvl="1"/>
            <a:r>
              <a:rPr lang="en-US" dirty="0" err="1" smtClean="0"/>
              <a:t>12pt</a:t>
            </a:r>
            <a:r>
              <a:rPr lang="en-US" dirty="0" smtClean="0"/>
              <a:t> Attribution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9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358467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>
                <a:latin typeface="+mj-lt"/>
              </a:defRPr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6432516"/>
            <a:ext cx="2133600" cy="365125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2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Bottom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432175"/>
            <a:ext cx="9144000" cy="2926292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6432516"/>
            <a:ext cx="2133600" cy="365125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604433"/>
            <a:ext cx="4006851" cy="1745720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5" hasCustomPrompt="1"/>
          </p:nvPr>
        </p:nvSpPr>
        <p:spPr>
          <a:xfrm>
            <a:off x="4678363" y="1604433"/>
            <a:ext cx="4005264" cy="1745720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09487" y="6634394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000" dirty="0" smtClean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3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87" y="6345936"/>
            <a:ext cx="9144000" cy="512064"/>
          </a:xfrm>
          <a:prstGeom prst="rect">
            <a:avLst/>
          </a:prstGeom>
          <a:gradFill flip="none" rotWithShape="1">
            <a:gsLst>
              <a:gs pos="32000">
                <a:schemeClr val="tx2"/>
              </a:gs>
              <a:gs pos="95000">
                <a:srgbClr val="009FDF"/>
              </a:gs>
              <a:gs pos="78000">
                <a:srgbClr val="0071C5"/>
              </a:gs>
            </a:gsLst>
            <a:lin ang="1986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1" name="Picture 2" descr="\\.psf\Home\Desktop\Intel.png"/>
          <p:cNvPicPr>
            <a:picLocks noChangeAspect="1" noChangeArrowheads="1"/>
          </p:cNvPicPr>
          <p:nvPr/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915" y="6440786"/>
            <a:ext cx="364336" cy="32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8718552" y="6432680"/>
            <a:ext cx="2381" cy="316992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613" y="413507"/>
            <a:ext cx="8229600" cy="11582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604434"/>
            <a:ext cx="8228012" cy="45677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2352" y="6432516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20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i="0" kern="1200" spc="0" baseline="0">
          <a:solidFill>
            <a:schemeClr val="tx2"/>
          </a:solidFill>
          <a:latin typeface="+mj-lt"/>
          <a:ea typeface="Intel Clear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ts val="1200"/>
        </a:spcBef>
        <a:spcAft>
          <a:spcPts val="0"/>
        </a:spcAft>
        <a:buFont typeface="Wingdings" panose="05000000000000000000" pitchFamily="2" charset="2"/>
        <a:buNone/>
        <a:defRPr sz="1800" b="0" kern="1200">
          <a:solidFill>
            <a:srgbClr val="0071C5"/>
          </a:solidFill>
          <a:latin typeface="+mn-lt"/>
          <a:ea typeface="+mn-ea"/>
          <a:cs typeface="Arial" panose="020B0604020202020204" pitchFamily="34" charset="0"/>
        </a:defRPr>
      </a:lvl1pPr>
      <a:lvl2pPr marL="225425" indent="-225425" algn="l" defTabSz="457200" rtl="0" eaLnBrk="1" latinLnBrk="0" hangingPunct="1">
        <a:spcBef>
          <a:spcPts val="1200"/>
        </a:spcBef>
        <a:buFont typeface="Wingdings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571500" indent="-228600" algn="l" defTabSz="457200" rtl="0" eaLnBrk="1" latinLnBrk="0" hangingPunct="1">
        <a:spcBef>
          <a:spcPts val="800"/>
        </a:spcBef>
        <a:buFont typeface="Intel Clear" panose="020B060402020302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969963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1319213" indent="-228600" algn="l" defTabSz="457200" rtl="0" eaLnBrk="1" latinLnBrk="0" hangingPunct="1">
        <a:spcBef>
          <a:spcPct val="20000"/>
        </a:spcBef>
        <a:buFont typeface="Intel Clear" panose="020B0604020203020204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518" y="638400"/>
            <a:ext cx="7498985" cy="1110009"/>
          </a:xfrm>
        </p:spPr>
        <p:txBody>
          <a:bodyPr/>
          <a:lstStyle/>
          <a:p>
            <a:pPr>
              <a:lnSpc>
                <a:spcPts val="4500"/>
              </a:lnSpc>
            </a:pPr>
            <a:r>
              <a:rPr lang="en-US" sz="3200" dirty="0" smtClean="0"/>
              <a:t>LIOProf: Exposing Lustre File System </a:t>
            </a:r>
            <a:br>
              <a:rPr lang="en-US" sz="3200" dirty="0" smtClean="0"/>
            </a:br>
            <a:r>
              <a:rPr lang="en-US" sz="3200" dirty="0" smtClean="0"/>
              <a:t>Behavior for I/O Middleware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5154" y="2271442"/>
            <a:ext cx="4116387" cy="934771"/>
          </a:xfrm>
        </p:spPr>
        <p:txBody>
          <a:bodyPr>
            <a:normAutofit/>
          </a:bodyPr>
          <a:lstStyle/>
          <a:p>
            <a:pPr algn="ctr">
              <a:lnSpc>
                <a:spcPts val="1400"/>
              </a:lnSpc>
            </a:pPr>
            <a:r>
              <a:rPr lang="en-US" dirty="0" smtClean="0">
                <a:solidFill>
                  <a:srgbClr val="FF0000"/>
                </a:solidFill>
              </a:rPr>
              <a:t>Cong </a:t>
            </a:r>
            <a:r>
              <a:rPr lang="en-US" dirty="0">
                <a:solidFill>
                  <a:srgbClr val="FF0000"/>
                </a:solidFill>
              </a:rPr>
              <a:t>Xu</a:t>
            </a:r>
            <a:r>
              <a:rPr lang="en-US" dirty="0"/>
              <a:t>, Vishwanath Venkatesan, </a:t>
            </a:r>
          </a:p>
          <a:p>
            <a:pPr algn="ctr">
              <a:lnSpc>
                <a:spcPts val="1400"/>
              </a:lnSpc>
            </a:pPr>
            <a:r>
              <a:rPr lang="en-US" dirty="0" smtClean="0"/>
              <a:t>Omkar </a:t>
            </a:r>
            <a:r>
              <a:rPr lang="en-US" dirty="0"/>
              <a:t>Kulkarni, Kalyana Chadalavada </a:t>
            </a:r>
            <a:endParaRPr lang="en-US" dirty="0" smtClean="0"/>
          </a:p>
          <a:p>
            <a:pPr algn="ctr">
              <a:lnSpc>
                <a:spcPts val="1400"/>
              </a:lnSpc>
            </a:pPr>
            <a:r>
              <a:rPr lang="en-US" sz="1800" b="1" dirty="0" smtClean="0"/>
              <a:t>Intel Corporation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101" y="2088829"/>
            <a:ext cx="1260363" cy="111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703319" y="3519794"/>
            <a:ext cx="4821382" cy="65442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 sz="1600" b="0" i="0" kern="1200" baseline="0">
                <a:solidFill>
                  <a:schemeClr val="accent3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ts val="1200"/>
              </a:spcBef>
              <a:buFont typeface="Wingdings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914400" indent="0" algn="ctr" defTabSz="457200" rtl="0" eaLnBrk="1" latinLnBrk="0" hangingPunct="1">
              <a:spcBef>
                <a:spcPts val="800"/>
              </a:spcBef>
              <a:buFont typeface="Intel Clear" panose="020B0604020203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Intel Clear" panose="020B0604020203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00"/>
              </a:lnSpc>
            </a:pPr>
            <a:r>
              <a:rPr lang="en-US" dirty="0" smtClean="0"/>
              <a:t>Suren Byna</a:t>
            </a:r>
          </a:p>
          <a:p>
            <a:pPr algn="ctr">
              <a:lnSpc>
                <a:spcPts val="1400"/>
              </a:lnSpc>
            </a:pPr>
            <a:r>
              <a:rPr lang="en-US" sz="1800" b="1" dirty="0" smtClean="0"/>
              <a:t>Lawrence Berkeley National Laboratory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029983" y="4482406"/>
            <a:ext cx="6026728" cy="680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 sz="1600" b="0" i="0" kern="1200" baseline="0">
                <a:solidFill>
                  <a:schemeClr val="accent3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ts val="1200"/>
              </a:spcBef>
              <a:buFont typeface="Wingdings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914400" indent="0" algn="ctr" defTabSz="457200" rtl="0" eaLnBrk="1" latinLnBrk="0" hangingPunct="1">
              <a:spcBef>
                <a:spcPts val="800"/>
              </a:spcBef>
              <a:buFont typeface="Intel Clear" panose="020B0604020203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Intel Clear" panose="020B0604020203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00"/>
              </a:lnSpc>
            </a:pPr>
            <a:r>
              <a:rPr lang="en-US" dirty="0" smtClean="0"/>
              <a:t>Robert Sisneros</a:t>
            </a:r>
          </a:p>
          <a:p>
            <a:pPr algn="ctr">
              <a:lnSpc>
                <a:spcPts val="1400"/>
              </a:lnSpc>
            </a:pPr>
            <a:r>
              <a:rPr lang="en-US" sz="1800" b="1" dirty="0" smtClean="0"/>
              <a:t>National Center for Supercomputing Applications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730537" y="5471060"/>
            <a:ext cx="2625620" cy="52123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 sz="1600" b="0" i="0" kern="1200" baseline="0">
                <a:solidFill>
                  <a:schemeClr val="accent3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ts val="1200"/>
              </a:spcBef>
              <a:buFont typeface="Wingdings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914400" indent="0" algn="ctr" defTabSz="457200" rtl="0" eaLnBrk="1" latinLnBrk="0" hangingPunct="1">
              <a:spcBef>
                <a:spcPts val="800"/>
              </a:spcBef>
              <a:buFont typeface="Intel Clear" panose="020B0604020203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Intel Clear" panose="020B0604020203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00"/>
              </a:lnSpc>
            </a:pPr>
            <a:r>
              <a:rPr lang="en-US" sz="2000" dirty="0" smtClean="0"/>
              <a:t> </a:t>
            </a:r>
            <a:r>
              <a:rPr lang="en-US" dirty="0"/>
              <a:t>Mohamad </a:t>
            </a:r>
            <a:r>
              <a:rPr lang="en-US" dirty="0" smtClean="0"/>
              <a:t>Chaarawi</a:t>
            </a:r>
          </a:p>
          <a:p>
            <a:pPr algn="ctr">
              <a:lnSpc>
                <a:spcPts val="1400"/>
              </a:lnSpc>
            </a:pPr>
            <a:r>
              <a:rPr lang="en-US" sz="1800" b="1" dirty="0" smtClean="0"/>
              <a:t>The HDF5 Group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05" y="3789921"/>
            <a:ext cx="1528780" cy="9303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376" y="5401104"/>
            <a:ext cx="1508538" cy="9375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05" y="5401104"/>
            <a:ext cx="1528780" cy="93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09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Use LIOProf to Analyze Server </a:t>
            </a:r>
            <a:r>
              <a:rPr lang="en-US" sz="2600" dirty="0"/>
              <a:t>I/O Bandwidth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110866" cy="1896031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Each OST is able to deliver </a:t>
            </a:r>
            <a:r>
              <a:rPr lang="en-US" dirty="0" smtClean="0">
                <a:solidFill>
                  <a:srgbClr val="FF0000"/>
                </a:solidFill>
              </a:rPr>
              <a:t>maximum available write</a:t>
            </a:r>
            <a:r>
              <a:rPr lang="en-US" dirty="0" smtClean="0"/>
              <a:t> bandwidth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</a:t>
            </a:r>
            <a:r>
              <a:rPr lang="en-US" dirty="0"/>
              <a:t>bandwidth is </a:t>
            </a:r>
            <a:r>
              <a:rPr lang="en-US" dirty="0" smtClean="0"/>
              <a:t>distributed </a:t>
            </a:r>
            <a:r>
              <a:rPr lang="en-US" dirty="0"/>
              <a:t>to </a:t>
            </a:r>
            <a:r>
              <a:rPr lang="en-US" dirty="0" smtClean="0"/>
              <a:t>4 aggregators on clients</a:t>
            </a:r>
            <a:endParaRPr lang="en-US" dirty="0" smtClean="0">
              <a:solidFill>
                <a:srgbClr val="FF0000"/>
              </a:solidFill>
            </a:endParaRPr>
          </a:p>
          <a:p>
            <a:pPr marL="511175" lvl="1" indent="-285750">
              <a:buFont typeface="Arial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However</a:t>
            </a:r>
            <a:r>
              <a:rPr lang="en-US" sz="1400" dirty="0"/>
              <a:t>, the aggregated bandwidth is lower than </a:t>
            </a:r>
            <a:r>
              <a:rPr lang="en-US" sz="1400" dirty="0" smtClean="0">
                <a:solidFill>
                  <a:srgbClr val="FF0000"/>
                </a:solidFill>
              </a:rPr>
              <a:t>maximum</a:t>
            </a:r>
            <a:r>
              <a:rPr lang="en-US" sz="1400" dirty="0" smtClean="0"/>
              <a:t> bandwidth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dirty="0" smtClean="0"/>
              <a:t>MVAPICH cannot obtain Lustre Stripe Info, each aggregator reads from multiple OSTs</a:t>
            </a:r>
            <a:endParaRPr lang="en-US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542" y="3123645"/>
            <a:ext cx="4071830" cy="30538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87" y="3123644"/>
            <a:ext cx="4071829" cy="30538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6831" y="6082206"/>
            <a:ext cx="416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Write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16116" y="6082206"/>
            <a:ext cx="416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12703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49"/>
            <a:ext cx="8408020" cy="98874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Lustre-Aware CB (Collective Buffer) Read Algorithm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688382" cy="4857929"/>
          </a:xfrm>
        </p:spPr>
        <p:txBody>
          <a:bodyPr>
            <a:normAutofit/>
          </a:bodyPr>
          <a:lstStyle/>
          <a:p>
            <a:pPr marL="285750" lvl="1" indent="-285750">
              <a:spcBef>
                <a:spcPts val="1200"/>
              </a:spcBef>
              <a:buFont typeface="Arial"/>
              <a:buChar char="•"/>
            </a:pPr>
            <a:r>
              <a:rPr lang="en-US" sz="1800" dirty="0">
                <a:solidFill>
                  <a:srgbClr val="0071C5"/>
                </a:solidFill>
                <a:cs typeface="Neo Sans Intel"/>
              </a:rPr>
              <a:t>Obtain Lustre Stripe </a:t>
            </a:r>
            <a:r>
              <a:rPr lang="en-US" sz="1800" dirty="0" smtClean="0">
                <a:solidFill>
                  <a:srgbClr val="0071C5"/>
                </a:solidFill>
                <a:cs typeface="Neo Sans Intel"/>
              </a:rPr>
              <a:t>Info</a:t>
            </a:r>
            <a:r>
              <a:rPr lang="en-US" sz="1800" dirty="0">
                <a:solidFill>
                  <a:srgbClr val="0071C5"/>
                </a:solidFill>
                <a:cs typeface="Neo Sans Intel"/>
              </a:rPr>
              <a:t>, each aggregator reads from one OST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Lustre-Aware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algorithm delivers </a:t>
            </a:r>
            <a:r>
              <a:rPr lang="en-US" dirty="0" smtClean="0">
                <a:solidFill>
                  <a:srgbClr val="FF0000"/>
                </a:solidFill>
              </a:rPr>
              <a:t>near optimal</a:t>
            </a:r>
            <a:r>
              <a:rPr lang="en-US" dirty="0" smtClean="0"/>
              <a:t> bandwidth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dirty="0" smtClean="0"/>
              <a:t>Lustre-Aware performs </a:t>
            </a:r>
            <a:r>
              <a:rPr lang="en-US" sz="1400" dirty="0" smtClean="0">
                <a:solidFill>
                  <a:srgbClr val="FF0000"/>
                </a:solidFill>
              </a:rPr>
              <a:t>104%</a:t>
            </a:r>
            <a:r>
              <a:rPr lang="en-US" sz="1400" dirty="0" smtClean="0"/>
              <a:t> better than original MVAPICH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dirty="0" smtClean="0"/>
              <a:t>Each OST serves I/O requests at high ratio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8590" y="5718413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Overall Performance of </a:t>
            </a:r>
          </a:p>
          <a:p>
            <a:pPr algn="ctr"/>
            <a:r>
              <a:rPr lang="en-US" sz="1400" dirty="0"/>
              <a:t>Lustre-Aware CB Algorithm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819" y="3215230"/>
            <a:ext cx="3696760" cy="27725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28950" y="5939472"/>
            <a:ext cx="416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Lustre-Aware Read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47" y="3332538"/>
            <a:ext cx="3208487" cy="240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2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Lustre-Aware CB Read </a:t>
            </a:r>
            <a:r>
              <a:rPr lang="en-US" sz="2600" dirty="0" smtClean="0"/>
              <a:t>Performance on Cori System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688382" cy="1965957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Use IOR to launch </a:t>
            </a:r>
            <a:r>
              <a:rPr lang="en-US" dirty="0" smtClean="0">
                <a:solidFill>
                  <a:srgbClr val="FF0000"/>
                </a:solidFill>
              </a:rPr>
              <a:t>128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>
                <a:solidFill>
                  <a:srgbClr val="FF0000"/>
                </a:solidFill>
              </a:rPr>
              <a:t>4096 </a:t>
            </a:r>
            <a:r>
              <a:rPr lang="en-US" dirty="0"/>
              <a:t>processes 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128</a:t>
            </a:r>
            <a:r>
              <a:rPr lang="en-US" dirty="0" smtClean="0"/>
              <a:t> </a:t>
            </a:r>
            <a:r>
              <a:rPr lang="en-US" dirty="0"/>
              <a:t>Lustre Clients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Read </a:t>
            </a:r>
            <a:r>
              <a:rPr lang="en-US" dirty="0" smtClean="0">
                <a:solidFill>
                  <a:srgbClr val="FF0000"/>
                </a:solidFill>
              </a:rPr>
              <a:t>16TB</a:t>
            </a:r>
            <a:r>
              <a:rPr lang="en-US" dirty="0" smtClean="0"/>
              <a:t> </a:t>
            </a:r>
            <a:r>
              <a:rPr lang="en-US" dirty="0"/>
              <a:t>data from </a:t>
            </a:r>
            <a:r>
              <a:rPr lang="en-US" dirty="0" smtClean="0">
                <a:solidFill>
                  <a:srgbClr val="FF0000"/>
                </a:solidFill>
              </a:rPr>
              <a:t>96</a:t>
            </a:r>
            <a:r>
              <a:rPr lang="en-US" dirty="0" smtClean="0"/>
              <a:t> </a:t>
            </a:r>
            <a:r>
              <a:rPr lang="en-US" dirty="0"/>
              <a:t>Lustre </a:t>
            </a:r>
            <a:r>
              <a:rPr lang="en-US" dirty="0" smtClean="0"/>
              <a:t>OSTs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Lustre-Aware </a:t>
            </a:r>
            <a:r>
              <a:rPr lang="en-US" dirty="0"/>
              <a:t>performs </a:t>
            </a:r>
            <a:r>
              <a:rPr lang="en-US" dirty="0" smtClean="0">
                <a:solidFill>
                  <a:srgbClr val="FF0000"/>
                </a:solidFill>
              </a:rPr>
              <a:t>134% </a:t>
            </a:r>
            <a:r>
              <a:rPr lang="en-US" dirty="0"/>
              <a:t>better than </a:t>
            </a:r>
            <a:r>
              <a:rPr lang="en-US" dirty="0" smtClean="0"/>
              <a:t>MVAPICH at 4096 Processes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0960" y="6020700"/>
            <a:ext cx="3822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Read Performance on Cori System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309" y="3169020"/>
            <a:ext cx="3661382" cy="274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51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/>
              <a:t>Case 2</a:t>
            </a:r>
            <a:r>
              <a:rPr lang="en-US" sz="2600" dirty="0" smtClean="0"/>
              <a:t>: Measure Parallel HDF5 Overhead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688382" cy="472887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After optimization, MPIIO achieves </a:t>
            </a:r>
            <a:r>
              <a:rPr lang="en-US" dirty="0" smtClean="0">
                <a:solidFill>
                  <a:srgbClr val="FF0000"/>
                </a:solidFill>
              </a:rPr>
              <a:t>maximum </a:t>
            </a:r>
            <a:r>
              <a:rPr lang="en-US" dirty="0" smtClean="0"/>
              <a:t>bandwidth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IOR benchmark </a:t>
            </a:r>
            <a:r>
              <a:rPr lang="en-US" dirty="0"/>
              <a:t>with </a:t>
            </a:r>
            <a:r>
              <a:rPr lang="en-US" dirty="0">
                <a:solidFill>
                  <a:srgbClr val="FF0000"/>
                </a:solidFill>
              </a:rPr>
              <a:t>HDF5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MPIIO</a:t>
            </a:r>
            <a:r>
              <a:rPr lang="en-US" dirty="0" smtClean="0"/>
              <a:t> APIs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4</a:t>
            </a:r>
            <a:r>
              <a:rPr lang="en-US" sz="1400" dirty="0" smtClean="0">
                <a:solidFill>
                  <a:srgbClr val="FF0000"/>
                </a:solidFill>
              </a:rPr>
              <a:t> Processes</a:t>
            </a:r>
            <a:r>
              <a:rPr lang="en-US" sz="1400" dirty="0" smtClean="0"/>
              <a:t> perform I/O in an </a:t>
            </a:r>
            <a:r>
              <a:rPr lang="en-US" sz="1400" dirty="0" smtClean="0">
                <a:solidFill>
                  <a:srgbClr val="FF0000"/>
                </a:solidFill>
              </a:rPr>
              <a:t>interleaved</a:t>
            </a:r>
            <a:r>
              <a:rPr lang="en-US" sz="1400" dirty="0" smtClean="0"/>
              <a:t> access pattern on </a:t>
            </a:r>
            <a:r>
              <a:rPr lang="en-US" sz="1400" dirty="0" smtClean="0">
                <a:solidFill>
                  <a:srgbClr val="FF0000"/>
                </a:solidFill>
              </a:rPr>
              <a:t>shared</a:t>
            </a:r>
            <a:r>
              <a:rPr lang="en-US" sz="1400" dirty="0" smtClean="0"/>
              <a:t> file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b="1" dirty="0"/>
              <a:t>IOR Config</a:t>
            </a:r>
            <a:r>
              <a:rPr lang="en-US" sz="1400" dirty="0"/>
              <a:t> </a:t>
            </a:r>
            <a:r>
              <a:rPr lang="en-US" sz="1400" dirty="0" smtClean="0"/>
              <a:t>[FileSize: 512GB</a:t>
            </a:r>
            <a:r>
              <a:rPr lang="en-US" sz="1400" dirty="0"/>
              <a:t>, </a:t>
            </a:r>
            <a:r>
              <a:rPr lang="en-US" sz="1400" dirty="0" smtClean="0"/>
              <a:t>BlockSize: 4MB</a:t>
            </a:r>
            <a:r>
              <a:rPr lang="en-US" sz="1400" dirty="0"/>
              <a:t>, </a:t>
            </a:r>
            <a:r>
              <a:rPr lang="en-US" sz="1400" dirty="0" smtClean="0"/>
              <a:t>TransferSize: </a:t>
            </a:r>
            <a:r>
              <a:rPr lang="en-US" sz="1400" dirty="0"/>
              <a:t>4MB, Aggregators: </a:t>
            </a:r>
            <a:r>
              <a:rPr lang="en-US" sz="1400" dirty="0" smtClean="0"/>
              <a:t>4]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b="1" dirty="0"/>
              <a:t>Lustre Config </a:t>
            </a:r>
            <a:r>
              <a:rPr lang="en-US" sz="1400" dirty="0" smtClean="0"/>
              <a:t>[4 </a:t>
            </a:r>
            <a:r>
              <a:rPr lang="en-US" sz="1400" dirty="0"/>
              <a:t>OSTs, </a:t>
            </a:r>
            <a:r>
              <a:rPr lang="en-US" sz="1400" dirty="0" smtClean="0"/>
              <a:t>4 </a:t>
            </a:r>
            <a:r>
              <a:rPr lang="en-US" sz="1400" dirty="0"/>
              <a:t>Clients, Stripe Size: 4MB, Stripe Count: </a:t>
            </a:r>
            <a:r>
              <a:rPr lang="en-US" sz="1400" dirty="0" smtClean="0"/>
              <a:t>4]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HDF5 performs </a:t>
            </a:r>
            <a:r>
              <a:rPr lang="en-US" dirty="0" smtClean="0">
                <a:solidFill>
                  <a:srgbClr val="FF0000"/>
                </a:solidFill>
              </a:rPr>
              <a:t>worse</a:t>
            </a:r>
            <a:r>
              <a:rPr lang="en-US" dirty="0" smtClean="0"/>
              <a:t> than MPIIO, especially in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operation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969" y="3945314"/>
            <a:ext cx="2728061" cy="20460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02688" y="6021305"/>
            <a:ext cx="3338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Comparison </a:t>
            </a:r>
            <a:r>
              <a:rPr lang="en-US" sz="1400" dirty="0"/>
              <a:t>between </a:t>
            </a:r>
            <a:r>
              <a:rPr lang="en-US" sz="1400" dirty="0" smtClean="0"/>
              <a:t>MPIIO and HDF5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761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49"/>
            <a:ext cx="8548752" cy="988747"/>
          </a:xfrm>
        </p:spPr>
        <p:txBody>
          <a:bodyPr>
            <a:normAutofit/>
          </a:bodyPr>
          <a:lstStyle/>
          <a:p>
            <a:r>
              <a:rPr lang="en-US" sz="2600" dirty="0"/>
              <a:t>Using LIOProf to </a:t>
            </a:r>
            <a:r>
              <a:rPr lang="en-US" sz="2600" dirty="0" smtClean="0"/>
              <a:t>Reveal HDF5 I/O Activities in Read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2352" y="6428996"/>
            <a:ext cx="2133600" cy="365125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472887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OSTs deliver </a:t>
            </a:r>
            <a:r>
              <a:rPr lang="en-US" dirty="0" smtClean="0">
                <a:solidFill>
                  <a:srgbClr val="FF0000"/>
                </a:solidFill>
              </a:rPr>
              <a:t>high</a:t>
            </a:r>
            <a:r>
              <a:rPr lang="en-US" dirty="0" smtClean="0"/>
              <a:t> bandwidth </a:t>
            </a:r>
            <a:r>
              <a:rPr lang="en-US" dirty="0" smtClean="0">
                <a:solidFill>
                  <a:srgbClr val="FF0000"/>
                </a:solidFill>
              </a:rPr>
              <a:t>constantly </a:t>
            </a:r>
            <a:r>
              <a:rPr lang="en-US" dirty="0"/>
              <a:t>in MPIIO case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 HDF5 case, each OST services </a:t>
            </a:r>
            <a:r>
              <a:rPr lang="en-US" dirty="0" smtClean="0">
                <a:solidFill>
                  <a:srgbClr val="FF0000"/>
                </a:solidFill>
              </a:rPr>
              <a:t>both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datasets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metadata</a:t>
            </a:r>
            <a:r>
              <a:rPr lang="en-US" dirty="0" smtClean="0"/>
              <a:t> I/O requests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HDF5 </a:t>
            </a:r>
            <a:r>
              <a:rPr lang="en-US" dirty="0" smtClean="0">
                <a:solidFill>
                  <a:srgbClr val="FF0000"/>
                </a:solidFill>
              </a:rPr>
              <a:t>metadata operations affect </a:t>
            </a:r>
            <a:r>
              <a:rPr lang="en-US" dirty="0" smtClean="0"/>
              <a:t>datasets I/O accesses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43" y="2862662"/>
            <a:ext cx="4257126" cy="31928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1657" y="6060477"/>
            <a:ext cx="416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MPIIO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116" y="2862662"/>
            <a:ext cx="4249576" cy="31871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60655" y="6060477"/>
            <a:ext cx="416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HDF5</a:t>
            </a:r>
          </a:p>
        </p:txBody>
      </p:sp>
    </p:spTree>
    <p:extLst>
      <p:ext uri="{BB962C8B-B14F-4D97-AF65-F5344CB8AC3E}">
        <p14:creationId xmlns:p14="http://schemas.microsoft.com/office/powerpoint/2010/main" val="397228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49"/>
            <a:ext cx="8686800" cy="98874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HDF5 Collective Metadata and Datasets Optimizations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7" y="1600203"/>
            <a:ext cx="8378281" cy="472887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/>
              <a:t>Enable HDF5 </a:t>
            </a:r>
            <a:r>
              <a:rPr lang="en-US" sz="1600" dirty="0">
                <a:solidFill>
                  <a:srgbClr val="FF0000"/>
                </a:solidFill>
              </a:rPr>
              <a:t>Collective Metadata </a:t>
            </a:r>
            <a:r>
              <a:rPr lang="en-US" sz="1600" dirty="0"/>
              <a:t>write/read in </a:t>
            </a:r>
            <a:r>
              <a:rPr lang="en-US" sz="1600" dirty="0" smtClean="0"/>
              <a:t>IOR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Additionally, </a:t>
            </a:r>
            <a:r>
              <a:rPr lang="en-US" sz="1600" dirty="0"/>
              <a:t>open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all the datasets </a:t>
            </a:r>
            <a:r>
              <a:rPr lang="en-US" sz="1600" dirty="0" smtClean="0">
                <a:solidFill>
                  <a:srgbClr val="FF0000"/>
                </a:solidFill>
              </a:rPr>
              <a:t>in the beginning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FF0000"/>
                </a:solidFill>
              </a:rPr>
              <a:t>cache</a:t>
            </a:r>
            <a:r>
              <a:rPr lang="en-US" sz="1600" dirty="0" smtClean="0"/>
              <a:t> datasets </a:t>
            </a:r>
            <a:r>
              <a:rPr lang="en-US" sz="1600" dirty="0" smtClean="0">
                <a:solidFill>
                  <a:srgbClr val="FF0000"/>
                </a:solidFill>
              </a:rPr>
              <a:t>metadata</a:t>
            </a:r>
            <a:r>
              <a:rPr lang="en-US" sz="1600" dirty="0" smtClean="0"/>
              <a:t> in memory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HDF5-Coll_Meta&amp;DataSet_Opt outperforms HDF5 and HDF5-Coll_Meta by </a:t>
            </a:r>
            <a:r>
              <a:rPr lang="en-US" sz="1600" dirty="0">
                <a:solidFill>
                  <a:srgbClr val="FF0000"/>
                </a:solidFill>
              </a:rPr>
              <a:t>175.3</a:t>
            </a:r>
            <a:r>
              <a:rPr lang="en-US" sz="1600" dirty="0" smtClean="0">
                <a:solidFill>
                  <a:srgbClr val="FF0000"/>
                </a:solidFill>
              </a:rPr>
              <a:t>% </a:t>
            </a:r>
            <a:r>
              <a:rPr lang="en-US" sz="1600" dirty="0"/>
              <a:t>and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65.1%</a:t>
            </a:r>
            <a:r>
              <a:rPr lang="en-US" sz="1600" dirty="0" smtClean="0"/>
              <a:t> in read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dirty="0">
                <a:solidFill>
                  <a:srgbClr val="0071C5"/>
                </a:solidFill>
                <a:cs typeface="Neo Sans Intel"/>
              </a:rPr>
              <a:t>The </a:t>
            </a:r>
            <a:r>
              <a:rPr lang="en-US" sz="1400" dirty="0" smtClean="0">
                <a:solidFill>
                  <a:srgbClr val="0071C5"/>
                </a:solidFill>
                <a:cs typeface="Neo Sans Intel"/>
              </a:rPr>
              <a:t>overhead of </a:t>
            </a:r>
            <a:r>
              <a:rPr lang="en-US" sz="1400" dirty="0">
                <a:solidFill>
                  <a:srgbClr val="0071C5"/>
                </a:solidFill>
                <a:cs typeface="Neo Sans Intel"/>
              </a:rPr>
              <a:t>metadata operations have </a:t>
            </a:r>
            <a:r>
              <a:rPr lang="en-US" sz="1400" dirty="0" smtClean="0">
                <a:solidFill>
                  <a:srgbClr val="0071C5"/>
                </a:solidFill>
                <a:cs typeface="Neo Sans Intel"/>
              </a:rPr>
              <a:t>been reduced </a:t>
            </a:r>
            <a:r>
              <a:rPr lang="en-US" sz="1400" dirty="0" smtClean="0">
                <a:solidFill>
                  <a:srgbClr val="FF0000"/>
                </a:solidFill>
                <a:cs typeface="Neo Sans Intel"/>
              </a:rPr>
              <a:t>significantly</a:t>
            </a:r>
            <a:endParaRPr lang="en-US" sz="1400" dirty="0">
              <a:solidFill>
                <a:srgbClr val="FF0000"/>
              </a:solidFill>
              <a:cs typeface="Neo Sans Inte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23" y="5834779"/>
            <a:ext cx="4773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Overall Performance with Both</a:t>
            </a:r>
          </a:p>
          <a:p>
            <a:pPr algn="ctr"/>
            <a:r>
              <a:rPr lang="en-US" sz="1400" dirty="0" smtClean="0"/>
              <a:t>Collective Metadata and Datasets Optimizations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29049" y="6069153"/>
            <a:ext cx="3503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HDF5-Coll_Meta&amp;DataSet_Opt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80" y="3488014"/>
            <a:ext cx="3129021" cy="23467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031" y="3291550"/>
            <a:ext cx="3739785" cy="280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5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4626548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Propose </a:t>
            </a:r>
            <a:r>
              <a:rPr lang="en-US" sz="2000" b="1" dirty="0" smtClean="0"/>
              <a:t>L</a:t>
            </a:r>
            <a:r>
              <a:rPr lang="en-US" sz="2000" dirty="0" smtClean="0"/>
              <a:t>ustre </a:t>
            </a:r>
            <a:r>
              <a:rPr lang="en-US" sz="2000" b="1" dirty="0" smtClean="0"/>
              <a:t>IO Prof</a:t>
            </a:r>
            <a:r>
              <a:rPr lang="en-US" sz="2000" dirty="0" smtClean="0"/>
              <a:t>iler, called </a:t>
            </a:r>
            <a:r>
              <a:rPr lang="en-US" sz="2000" b="1" dirty="0" smtClean="0"/>
              <a:t>LIOProf</a:t>
            </a:r>
            <a:r>
              <a:rPr lang="en-US" sz="2000" dirty="0"/>
              <a:t>,</a:t>
            </a:r>
            <a:r>
              <a:rPr lang="en-US" sz="2000" dirty="0" smtClean="0"/>
              <a:t> to </a:t>
            </a:r>
            <a:r>
              <a:rPr lang="en-US" sz="2000" dirty="0"/>
              <a:t>track the I/O activities on Lustre </a:t>
            </a:r>
            <a:r>
              <a:rPr lang="en-US" sz="2000" dirty="0" smtClean="0"/>
              <a:t>Server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LIOProf is useful in uncovering correlation info between I/O patterns and Lustre behavior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Leverage LIOProf in two case studies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Case 1: Design and implement Lustre-aware Collective Buffer Read Algorithm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Case 2: Identify HDF5 overhead and improve its performance</a:t>
            </a:r>
          </a:p>
        </p:txBody>
      </p:sp>
    </p:spTree>
    <p:extLst>
      <p:ext uri="{BB962C8B-B14F-4D97-AF65-F5344CB8AC3E}">
        <p14:creationId xmlns:p14="http://schemas.microsoft.com/office/powerpoint/2010/main" val="83845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and Questions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 descr="download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900" y="19939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3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Two Case Studies with LIOProf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472887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Case 1</a:t>
            </a:r>
            <a:r>
              <a:rPr lang="en-US" sz="2000" dirty="0" smtClean="0"/>
              <a:t>: </a:t>
            </a:r>
            <a:r>
              <a:rPr lang="it-IT" sz="2000" dirty="0" smtClean="0"/>
              <a:t>Investigate MPI-IO performance </a:t>
            </a:r>
            <a:r>
              <a:rPr lang="it-IT" sz="2000" dirty="0"/>
              <a:t>over Lustre</a:t>
            </a:r>
            <a:r>
              <a:rPr lang="en-US" sz="2000" dirty="0" smtClean="0"/>
              <a:t> </a:t>
            </a:r>
            <a:endParaRPr lang="en-US" sz="2000" dirty="0"/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Identify issue in MVAPICH read algorithm over Lustre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Implement Lustre-Aware CB (Collective Buffer) Read Algorithm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b="1" dirty="0" smtClean="0"/>
              <a:t>Case 2</a:t>
            </a:r>
            <a:r>
              <a:rPr lang="en-US" sz="2000" dirty="0" smtClean="0"/>
              <a:t>: Measure Parallel HDF5 overhead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/>
              <a:t>O</a:t>
            </a:r>
            <a:r>
              <a:rPr lang="en-US" dirty="0" smtClean="0"/>
              <a:t>bserve considerable performance gap between HDF5 and MPI-IO cases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Address the HDF5 overhead through enabling collective metadata and applying datasets optimization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03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Evaluation Environment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4434837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Wolf Cluster</a:t>
            </a:r>
            <a:endParaRPr lang="en-US" dirty="0" smtClean="0"/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Each </a:t>
            </a:r>
            <a:r>
              <a:rPr lang="en-US" dirty="0"/>
              <a:t>node equips </a:t>
            </a:r>
            <a:r>
              <a:rPr lang="en-US" dirty="0" smtClean="0"/>
              <a:t>64GB </a:t>
            </a:r>
            <a:r>
              <a:rPr lang="en-US" dirty="0"/>
              <a:t>Memory, </a:t>
            </a:r>
            <a:r>
              <a:rPr lang="en-US" dirty="0" smtClean="0"/>
              <a:t>36 </a:t>
            </a:r>
            <a:r>
              <a:rPr lang="en-US" dirty="0"/>
              <a:t>CPU Cores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/>
              <a:t>Nodes are connected by Mellanox ConnectX QDR </a:t>
            </a:r>
            <a:r>
              <a:rPr lang="en-US" dirty="0" smtClean="0"/>
              <a:t>IB</a:t>
            </a:r>
            <a:endParaRPr lang="en-US" dirty="0"/>
          </a:p>
          <a:p>
            <a:pPr marL="511175" lvl="1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Cori </a:t>
            </a:r>
            <a:r>
              <a:rPr lang="en-US" sz="2000" dirty="0"/>
              <a:t>Supercomputer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/>
              <a:t>1,630 compute nodes with 30PB Lustre storage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/>
              <a:t>32 CPU Cores and 128GB Memory per node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/>
              <a:t>Cray Aries high-speed interconnect with Dragonfly </a:t>
            </a:r>
            <a:r>
              <a:rPr lang="en-US" dirty="0" smtClean="0"/>
              <a:t>topology</a:t>
            </a:r>
            <a:endParaRPr lang="en-US" sz="2000" dirty="0"/>
          </a:p>
          <a:p>
            <a:pPr marL="511175" lvl="1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Software Configuration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IOR Benchmark </a:t>
            </a:r>
            <a:r>
              <a:rPr lang="en-US" dirty="0"/>
              <a:t>MPIIO and HDF5 APIs</a:t>
            </a:r>
            <a:endParaRPr lang="en-US" dirty="0" smtClean="0"/>
          </a:p>
          <a:p>
            <a:pPr marL="511175" lvl="1" indent="-285750">
              <a:buFont typeface="Arial"/>
              <a:buChar char="•"/>
            </a:pPr>
            <a:r>
              <a:rPr lang="en-US" dirty="0"/>
              <a:t>MVAPICH2-2.2b, Lustre version </a:t>
            </a:r>
            <a:r>
              <a:rPr lang="en-US" dirty="0" smtClean="0"/>
              <a:t>2.7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HDF5-1.9.234(Parallel)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3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Outline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4"/>
            <a:ext cx="8231182" cy="4293970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/>
              <a:t>Background and Introduction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Motivation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LIOProf Design and Implementation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Two Case Studies</a:t>
            </a:r>
          </a:p>
          <a:p>
            <a:pPr marL="511175" lvl="1" indent="-285750">
              <a:buFont typeface="Arial"/>
              <a:buChar char="•"/>
            </a:pPr>
            <a:r>
              <a:rPr lang="en-US" sz="1800" dirty="0" smtClean="0"/>
              <a:t>Improve MPI-IO Performance </a:t>
            </a:r>
            <a:r>
              <a:rPr lang="en-US" sz="1800" dirty="0"/>
              <a:t>over </a:t>
            </a:r>
            <a:r>
              <a:rPr lang="en-US" sz="1800" dirty="0" smtClean="0"/>
              <a:t>Lustre</a:t>
            </a:r>
          </a:p>
          <a:p>
            <a:pPr marL="511175" lvl="1" indent="-285750">
              <a:buFont typeface="Arial"/>
              <a:buChar char="•"/>
            </a:pPr>
            <a:r>
              <a:rPr lang="en-US" sz="1800" dirty="0" smtClean="0"/>
              <a:t>Address Parallel HDF5 Overhead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Conclusion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137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Optimize HDF5 by Collective Metadata Operation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472887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Enable HDF5 </a:t>
            </a:r>
            <a:r>
              <a:rPr lang="en-US" sz="1600" dirty="0" smtClean="0">
                <a:solidFill>
                  <a:srgbClr val="FF0000"/>
                </a:solidFill>
              </a:rPr>
              <a:t>Collective Metadata </a:t>
            </a:r>
            <a:r>
              <a:rPr lang="en-US" sz="1600" dirty="0" smtClean="0"/>
              <a:t>write/read in IOR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dirty="0" smtClean="0"/>
              <a:t>H5Pset_coll_metadata_write</a:t>
            </a:r>
            <a:r>
              <a:rPr lang="en-US" sz="1400" dirty="0"/>
              <a:t>() &amp; H5Pset_all_coll_metadata_ops()</a:t>
            </a:r>
            <a:endParaRPr lang="en-US" sz="1400" dirty="0" smtClean="0"/>
          </a:p>
          <a:p>
            <a:pPr marL="511175" lvl="1" indent="-285750">
              <a:buFont typeface="Arial"/>
              <a:buChar char="•"/>
            </a:pPr>
            <a:r>
              <a:rPr lang="en-US" sz="1400" dirty="0" smtClean="0"/>
              <a:t>Collective Metadata </a:t>
            </a:r>
            <a:r>
              <a:rPr lang="en-US" sz="1400" dirty="0" smtClean="0">
                <a:solidFill>
                  <a:srgbClr val="FF0000"/>
                </a:solidFill>
              </a:rPr>
              <a:t>Read</a:t>
            </a:r>
            <a:r>
              <a:rPr lang="en-US" sz="1400" dirty="0"/>
              <a:t>:</a:t>
            </a:r>
            <a:r>
              <a:rPr lang="en-US" sz="1400" dirty="0" smtClean="0"/>
              <a:t> one </a:t>
            </a:r>
            <a:r>
              <a:rPr lang="en-US" sz="1400" dirty="0"/>
              <a:t>process reads metadata and </a:t>
            </a:r>
            <a:r>
              <a:rPr lang="en-US" sz="1400" dirty="0" smtClean="0"/>
              <a:t>broadcasts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HDF5-Coll_Meta delivers </a:t>
            </a:r>
            <a:r>
              <a:rPr lang="en-US" sz="1600" dirty="0" smtClean="0">
                <a:solidFill>
                  <a:srgbClr val="FF0000"/>
                </a:solidFill>
              </a:rPr>
              <a:t>175.3%</a:t>
            </a:r>
            <a:r>
              <a:rPr lang="en-US" sz="1600" dirty="0" smtClean="0"/>
              <a:t> higher read bandwidth than HDF5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8778" y="5841677"/>
            <a:ext cx="3503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Overall Performance with</a:t>
            </a:r>
          </a:p>
          <a:p>
            <a:pPr algn="ctr"/>
            <a:r>
              <a:rPr lang="en-US" sz="1400" dirty="0" smtClean="0"/>
              <a:t>Collective Metadata Optimization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29047" y="6063065"/>
            <a:ext cx="3503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I/O Activities in Read Operation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92" y="3492309"/>
            <a:ext cx="3119725" cy="23397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029" y="3226350"/>
            <a:ext cx="3739786" cy="280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3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I/O  System and Profiling Tools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472887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Parallel I/O subsystem is </a:t>
            </a:r>
            <a:r>
              <a:rPr lang="en-US" sz="2000" dirty="0" smtClean="0">
                <a:solidFill>
                  <a:srgbClr val="FF0000"/>
                </a:solidFill>
              </a:rPr>
              <a:t>complex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/>
              <a:t>L</a:t>
            </a:r>
            <a:r>
              <a:rPr lang="en-US" dirty="0" smtClean="0"/>
              <a:t>evels of software stacks, hardware layers, various I/O patterns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Detecting performance bottleneck is </a:t>
            </a:r>
            <a:r>
              <a:rPr lang="en-US" dirty="0" smtClean="0">
                <a:solidFill>
                  <a:srgbClr val="FF0000"/>
                </a:solidFill>
              </a:rPr>
              <a:t>challenging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Address the </a:t>
            </a:r>
            <a:r>
              <a:rPr lang="en-US" sz="2000" dirty="0" smtClean="0">
                <a:solidFill>
                  <a:srgbClr val="FF0000"/>
                </a:solidFill>
              </a:rPr>
              <a:t>challenge</a:t>
            </a:r>
            <a:r>
              <a:rPr lang="en-US" sz="2000" dirty="0" smtClean="0"/>
              <a:t>: profiling tools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Facilitate I/O characterization for I/O activities analysis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Existing</a:t>
            </a:r>
            <a:r>
              <a:rPr lang="en-US" dirty="0" smtClean="0"/>
              <a:t> profiling tools: Darshan, Lustre Monitoring Tool (LMT)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194299" y="2887818"/>
            <a:ext cx="2753819" cy="1759064"/>
            <a:chOff x="0" y="242940"/>
            <a:chExt cx="3474721" cy="2300970"/>
          </a:xfrm>
        </p:grpSpPr>
        <p:sp>
          <p:nvSpPr>
            <p:cNvPr id="6" name="Rectangle 5"/>
            <p:cNvSpPr/>
            <p:nvPr/>
          </p:nvSpPr>
          <p:spPr>
            <a:xfrm>
              <a:off x="0" y="242940"/>
              <a:ext cx="3474721" cy="15105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1600" kern="12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 smtClean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Application</a:t>
              </a: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704645"/>
              <a:ext cx="1924684" cy="4988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HDF5/NetCDF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195939"/>
              <a:ext cx="2646680" cy="45703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MPI-IO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646780"/>
              <a:ext cx="3474720" cy="45379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Lustre File System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2096303"/>
              <a:ext cx="3473937" cy="4476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Backend </a:t>
              </a:r>
              <a:r>
                <a:rPr lang="en-US" sz="1600" dirty="0" smtClean="0"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Disks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856398" y="4741277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Parallel I/O Stacks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2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Issues in </a:t>
            </a:r>
            <a:r>
              <a:rPr lang="en-US" sz="2600" dirty="0"/>
              <a:t>L</a:t>
            </a:r>
            <a:r>
              <a:rPr lang="en-US" sz="2600" dirty="0" smtClean="0"/>
              <a:t>egacy Lustre Profiling Tools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311192" cy="485792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Limited</a:t>
            </a:r>
            <a:r>
              <a:rPr lang="en-US" sz="2000" dirty="0" smtClean="0"/>
              <a:t> </a:t>
            </a:r>
            <a:r>
              <a:rPr lang="en-US" sz="2000" dirty="0"/>
              <a:t>I/O </a:t>
            </a:r>
            <a:r>
              <a:rPr lang="en-US" sz="2000" dirty="0" smtClean="0"/>
              <a:t>tracing information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/>
              <a:t>CPU utilization, Memory usage and Disk bandwidth </a:t>
            </a:r>
            <a:r>
              <a:rPr lang="en-US" dirty="0" smtClean="0"/>
              <a:t>etc.</a:t>
            </a:r>
          </a:p>
          <a:p>
            <a:pPr marL="511175" lvl="1" indent="-285750">
              <a:buFont typeface="Arial"/>
              <a:buChar char="•"/>
            </a:pPr>
            <a:endParaRPr lang="en-US" dirty="0" smtClean="0"/>
          </a:p>
          <a:p>
            <a:pPr marL="511175" lvl="1" indent="-285750">
              <a:buFont typeface="Arial"/>
              <a:buChar char="•"/>
            </a:pPr>
            <a:endParaRPr lang="en-US" dirty="0" smtClean="0"/>
          </a:p>
          <a:p>
            <a:pPr lvl="1" indent="0">
              <a:buNone/>
            </a:pPr>
            <a:endParaRPr lang="en-US" sz="2000" dirty="0" smtClean="0"/>
          </a:p>
          <a:p>
            <a:pPr lvl="1" indent="0">
              <a:buNone/>
            </a:pPr>
            <a:endParaRPr lang="en-US" sz="2000" dirty="0"/>
          </a:p>
          <a:p>
            <a:pPr lvl="1" indent="0">
              <a:buNone/>
            </a:pPr>
            <a:endParaRPr lang="en-US" sz="2000" dirty="0" smtClean="0"/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Missing</a:t>
            </a:r>
            <a:r>
              <a:rPr lang="en-US" sz="2000" dirty="0" smtClean="0"/>
              <a:t> correlation info </a:t>
            </a:r>
            <a:r>
              <a:rPr lang="en-US" sz="2000" dirty="0"/>
              <a:t>between Lustre clients and servers</a:t>
            </a:r>
            <a:endParaRPr lang="en-US" sz="2000" dirty="0" smtClean="0"/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Need to uncover </a:t>
            </a:r>
            <a:r>
              <a:rPr lang="en-US" dirty="0"/>
              <a:t>how application I/O requests correlate with file system activities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Lustre RPC traces provide us this information</a:t>
            </a:r>
          </a:p>
        </p:txBody>
      </p:sp>
      <p:pic>
        <p:nvPicPr>
          <p:cNvPr id="5" name="Picture 4" descr="LTO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102" y="2575542"/>
            <a:ext cx="4722270" cy="17662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56737" y="4539543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Lustre Monitoring </a:t>
            </a:r>
            <a:r>
              <a:rPr lang="en-US" sz="1600" dirty="0" smtClean="0"/>
              <a:t>Tool Snapshot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7914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Lustre RPC Tracing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485792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Analyze Lustre RPC trace logs</a:t>
            </a:r>
            <a:endParaRPr lang="en-US" sz="2000" dirty="0" smtClean="0"/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Clients I/O Requests on OSS nodes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I/O </a:t>
            </a:r>
            <a:r>
              <a:rPr lang="en-US" dirty="0"/>
              <a:t>workload </a:t>
            </a:r>
            <a:r>
              <a:rPr lang="en-US" dirty="0" smtClean="0"/>
              <a:t>distribution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Lock Contention</a:t>
            </a:r>
            <a:endParaRPr lang="en-US" dirty="0"/>
          </a:p>
        </p:txBody>
      </p:sp>
      <p:sp>
        <p:nvSpPr>
          <p:cNvPr id="92" name="Can 91"/>
          <p:cNvSpPr/>
          <p:nvPr/>
        </p:nvSpPr>
        <p:spPr>
          <a:xfrm>
            <a:off x="3743407" y="4199514"/>
            <a:ext cx="672206" cy="613606"/>
          </a:xfrm>
          <a:prstGeom prst="can">
            <a:avLst>
              <a:gd name="adj" fmla="val 39245"/>
            </a:avLst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3" name="Can 92"/>
          <p:cNvSpPr/>
          <p:nvPr/>
        </p:nvSpPr>
        <p:spPr>
          <a:xfrm>
            <a:off x="2007811" y="3850743"/>
            <a:ext cx="663374" cy="754602"/>
          </a:xfrm>
          <a:prstGeom prst="can">
            <a:avLst>
              <a:gd name="adj" fmla="val 21768"/>
            </a:avLst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MDT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Rectangle 23"/>
          <p:cNvSpPr>
            <a:spLocks noChangeArrowheads="1"/>
          </p:cNvSpPr>
          <p:nvPr/>
        </p:nvSpPr>
        <p:spPr bwMode="auto">
          <a:xfrm>
            <a:off x="2456684" y="4276916"/>
            <a:ext cx="117348" cy="23782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616154" y="4816821"/>
            <a:ext cx="923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OST0</a:t>
            </a:r>
          </a:p>
        </p:txBody>
      </p:sp>
      <p:sp>
        <p:nvSpPr>
          <p:cNvPr id="100" name="Line 33"/>
          <p:cNvSpPr>
            <a:spLocks noChangeShapeType="1"/>
          </p:cNvSpPr>
          <p:nvPr/>
        </p:nvSpPr>
        <p:spPr bwMode="auto">
          <a:xfrm flipH="1" flipV="1">
            <a:off x="3713258" y="3443389"/>
            <a:ext cx="2259345" cy="58618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01" name="Line 33"/>
          <p:cNvSpPr>
            <a:spLocks noChangeShapeType="1"/>
          </p:cNvSpPr>
          <p:nvPr/>
        </p:nvSpPr>
        <p:spPr bwMode="auto">
          <a:xfrm flipH="1" flipV="1">
            <a:off x="3369841" y="3448716"/>
            <a:ext cx="451584" cy="580854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02" name="Line 33"/>
          <p:cNvSpPr>
            <a:spLocks noChangeShapeType="1"/>
          </p:cNvSpPr>
          <p:nvPr/>
        </p:nvSpPr>
        <p:spPr bwMode="auto">
          <a:xfrm flipV="1">
            <a:off x="4369817" y="3464214"/>
            <a:ext cx="712654" cy="565355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03" name="Line 33"/>
          <p:cNvSpPr>
            <a:spLocks noChangeShapeType="1"/>
          </p:cNvSpPr>
          <p:nvPr/>
        </p:nvSpPr>
        <p:spPr bwMode="auto">
          <a:xfrm flipV="1">
            <a:off x="6401424" y="3464213"/>
            <a:ext cx="357574" cy="542101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023493" y="3143864"/>
            <a:ext cx="892423" cy="333448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104010" y="3633865"/>
            <a:ext cx="12805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  <a:cs typeface="Neo Sans Intel"/>
              </a:rPr>
              <a:t>Read at time 0:12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203591" y="3594576"/>
            <a:ext cx="1377566" cy="248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cs typeface="Neo Sans Intel"/>
              </a:rPr>
              <a:t>Read at time 0:25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489076" y="3481096"/>
            <a:ext cx="13364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cs typeface="Neo Sans Intel"/>
              </a:rPr>
              <a:t>Read at time 0:12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877827" y="3751830"/>
            <a:ext cx="1348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cs typeface="Neo Sans Intel"/>
              </a:rPr>
              <a:t>Read at time 0:06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5750753" y="4822857"/>
            <a:ext cx="921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OST1</a:t>
            </a:r>
          </a:p>
        </p:txBody>
      </p:sp>
      <p:sp>
        <p:nvSpPr>
          <p:cNvPr id="114" name="Oval 113"/>
          <p:cNvSpPr/>
          <p:nvPr/>
        </p:nvSpPr>
        <p:spPr>
          <a:xfrm>
            <a:off x="3711754" y="3979833"/>
            <a:ext cx="726892" cy="342785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graphicFrame>
        <p:nvGraphicFramePr>
          <p:cNvPr id="115" name="Table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60231"/>
              </p:ext>
            </p:extLst>
          </p:nvPr>
        </p:nvGraphicFramePr>
        <p:xfrm>
          <a:off x="767121" y="5124598"/>
          <a:ext cx="6297589" cy="1127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69489"/>
                <a:gridCol w="1979875"/>
                <a:gridCol w="1948225"/>
              </a:tblGrid>
              <a:tr h="2758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Lustre RPC trace logs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OSS0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OSS1</a:t>
                      </a:r>
                      <a:endParaRPr lang="en-US" sz="1400" dirty="0"/>
                    </a:p>
                  </a:txBody>
                  <a:tcPr/>
                </a:tc>
              </a:tr>
              <a:tr h="451638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Clients I/O Requests</a:t>
                      </a:r>
                    </a:p>
                    <a:p>
                      <a:pPr algn="ctr"/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 each OSS Node</a:t>
                      </a:r>
                      <a:endParaRPr lang="en-US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dirty="0" smtClean="0"/>
                        <a:t>Handle</a:t>
                      </a:r>
                      <a:r>
                        <a:rPr lang="en-US" sz="1100" baseline="0" dirty="0" smtClean="0"/>
                        <a:t> Client0 Read at 0:12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aseline="0" dirty="0" smtClean="0"/>
                        <a:t>Handle Client1 Read at 0:12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dirty="0" smtClean="0"/>
                        <a:t>Handle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Client0 Read at 0:06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dirty="0" smtClean="0"/>
                        <a:t>Handle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Client2 Read at 0:25</a:t>
                      </a:r>
                      <a:endParaRPr lang="en-US" sz="1100" dirty="0"/>
                    </a:p>
                  </a:txBody>
                  <a:tcPr anchor="ctr"/>
                </a:tc>
              </a:tr>
              <a:tr h="2758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11753" y="4046239"/>
            <a:ext cx="726892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OSS0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30" name="Can 29"/>
          <p:cNvSpPr/>
          <p:nvPr/>
        </p:nvSpPr>
        <p:spPr>
          <a:xfrm>
            <a:off x="5879751" y="4202067"/>
            <a:ext cx="672206" cy="613606"/>
          </a:xfrm>
          <a:prstGeom prst="can">
            <a:avLst>
              <a:gd name="adj" fmla="val 39245"/>
            </a:avLst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848098" y="3982386"/>
            <a:ext cx="726892" cy="348256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5848097" y="4048792"/>
            <a:ext cx="726892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OSS1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972746" y="3599970"/>
            <a:ext cx="726892" cy="298703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1972745" y="3659092"/>
            <a:ext cx="726892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MDS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23492" y="3201712"/>
            <a:ext cx="892425" cy="22246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Client0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4633663" y="3142511"/>
            <a:ext cx="892423" cy="333448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4633662" y="3200359"/>
            <a:ext cx="892425" cy="22246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Client1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316021" y="3144862"/>
            <a:ext cx="892423" cy="333448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6316020" y="3202710"/>
            <a:ext cx="892425" cy="22246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Client2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2339336" y="4276916"/>
            <a:ext cx="117348" cy="23782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2221988" y="4276916"/>
            <a:ext cx="117348" cy="23782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103116" y="4276916"/>
            <a:ext cx="117348" cy="23782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84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184" y="3311118"/>
            <a:ext cx="4034050" cy="30255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LIOProf</a:t>
            </a:r>
            <a:r>
              <a:rPr lang="en-US" sz="2600" dirty="0" smtClean="0"/>
              <a:t>: </a:t>
            </a:r>
            <a:r>
              <a:rPr lang="en-US" sz="2600" b="1" dirty="0" smtClean="0"/>
              <a:t>L</a:t>
            </a:r>
            <a:r>
              <a:rPr lang="en-US" sz="2600" dirty="0" smtClean="0"/>
              <a:t>ustre </a:t>
            </a:r>
            <a:r>
              <a:rPr lang="en-US" sz="2600" b="1" dirty="0" smtClean="0"/>
              <a:t>IO</a:t>
            </a:r>
            <a:r>
              <a:rPr lang="en-US" sz="2600" dirty="0" smtClean="0"/>
              <a:t> </a:t>
            </a:r>
            <a:r>
              <a:rPr lang="en-US" sz="2600" b="1" dirty="0" smtClean="0"/>
              <a:t>P</a:t>
            </a:r>
            <a:r>
              <a:rPr lang="en-US" sz="2600" dirty="0" smtClean="0"/>
              <a:t>rofiler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227004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Logging Services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Enable RPC tracing to record </a:t>
            </a:r>
            <a:r>
              <a:rPr lang="en-US" dirty="0"/>
              <a:t>the I/O activities </a:t>
            </a:r>
            <a:r>
              <a:rPr lang="en-US" dirty="0" smtClean="0"/>
              <a:t>of OSS nodes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Available </a:t>
            </a:r>
            <a:r>
              <a:rPr lang="en-US" dirty="0"/>
              <a:t>to super users / administrators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Statistics Collection and Visualization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Collect the statistical metrics and generate visualization plots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Logs can be parsed offline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6709" y="6008734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LIOProf Components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077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LIOProf Logging Services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472887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Enable Lustre </a:t>
            </a:r>
            <a:r>
              <a:rPr lang="en-US" sz="2000" dirty="0" smtClean="0">
                <a:solidFill>
                  <a:srgbClr val="FF0000"/>
                </a:solidFill>
              </a:rPr>
              <a:t>RPC (Remote Procedure Call) Tracing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Configure parameter “debug” to be rpctrace log level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Employ debug buffer to store RPC tracing logs in memory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Launch background debug_daemon to drain the logs</a:t>
            </a:r>
          </a:p>
          <a:p>
            <a:pPr lvl="1" indent="0">
              <a:buNone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Overhead</a:t>
            </a:r>
            <a:r>
              <a:rPr lang="en-US" sz="2000" dirty="0" smtClean="0"/>
              <a:t> of LIOProf Logging Services</a:t>
            </a:r>
            <a:endParaRPr lang="en-US" sz="2000" dirty="0">
              <a:solidFill>
                <a:srgbClr val="FF0000"/>
              </a:solidFill>
            </a:endParaRPr>
          </a:p>
          <a:p>
            <a:pPr marL="511175" lvl="1" indent="-285750">
              <a:buFont typeface="Arial"/>
              <a:buChar char="•"/>
            </a:pPr>
            <a:r>
              <a:rPr lang="en-US" dirty="0"/>
              <a:t>C</a:t>
            </a:r>
            <a:r>
              <a:rPr lang="en-US" dirty="0" smtClean="0"/>
              <a:t>ompare the efficiency of Benchmarks with/without enabling the LIOProf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The performance difference is </a:t>
            </a:r>
            <a:r>
              <a:rPr lang="en-US" dirty="0"/>
              <a:t>l</a:t>
            </a:r>
            <a:r>
              <a:rPr lang="en-US" dirty="0" smtClean="0"/>
              <a:t>ess than 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2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LIOProf </a:t>
            </a:r>
            <a:r>
              <a:rPr lang="en-US" sz="2400" dirty="0"/>
              <a:t>Statistics Collection and </a:t>
            </a:r>
            <a:r>
              <a:rPr lang="en-US" sz="2600" dirty="0" smtClean="0"/>
              <a:t>Visualization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231182" cy="4728879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Parse</a:t>
            </a:r>
            <a:r>
              <a:rPr lang="en-US" sz="2000" dirty="0" smtClean="0"/>
              <a:t> RPC traces for I/O activities information</a:t>
            </a:r>
            <a:endParaRPr lang="en-US" dirty="0" smtClean="0"/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Log item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: time that the request has been handled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RPC </a:t>
            </a:r>
            <a:r>
              <a:rPr lang="en-US" dirty="0">
                <a:solidFill>
                  <a:srgbClr val="00B050"/>
                </a:solidFill>
              </a:rPr>
              <a:t>source</a:t>
            </a:r>
            <a:r>
              <a:rPr lang="en-US" dirty="0"/>
              <a:t>: client that </a:t>
            </a:r>
            <a:r>
              <a:rPr lang="en-US" dirty="0" smtClean="0"/>
              <a:t>issues </a:t>
            </a:r>
            <a:r>
              <a:rPr lang="en-US" dirty="0"/>
              <a:t>the </a:t>
            </a:r>
            <a:r>
              <a:rPr lang="en-US" dirty="0" smtClean="0"/>
              <a:t>request</a:t>
            </a:r>
          </a:p>
          <a:p>
            <a:pPr marL="511175" lvl="1" indent="-285750">
              <a:buFont typeface="Arial"/>
              <a:buChar char="•"/>
            </a:pPr>
            <a:r>
              <a:rPr lang="en-US" dirty="0"/>
              <a:t>RPC operation code(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opc</a:t>
            </a:r>
            <a:r>
              <a:rPr lang="en-US" dirty="0"/>
              <a:t>): request </a:t>
            </a:r>
            <a:r>
              <a:rPr lang="en-US" dirty="0" smtClean="0"/>
              <a:t>type</a:t>
            </a:r>
          </a:p>
          <a:p>
            <a:pPr lvl="2" indent="0">
              <a:buNone/>
            </a:pPr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lvl="2" indent="0">
              <a:buNone/>
            </a:pPr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lvl="2" indent="0">
              <a:buNone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I/O statistics </a:t>
            </a:r>
            <a:r>
              <a:rPr lang="en-US" sz="2000" dirty="0">
                <a:solidFill>
                  <a:srgbClr val="FF0000"/>
                </a:solidFill>
              </a:rPr>
              <a:t>v</a:t>
            </a:r>
            <a:r>
              <a:rPr lang="en-US" sz="2000" dirty="0" smtClean="0">
                <a:solidFill>
                  <a:srgbClr val="FF0000"/>
                </a:solidFill>
              </a:rPr>
              <a:t>isualization</a:t>
            </a:r>
            <a:endParaRPr lang="en-US" sz="2000" dirty="0">
              <a:solidFill>
                <a:srgbClr val="FF0000"/>
              </a:solidFill>
            </a:endParaRPr>
          </a:p>
          <a:p>
            <a:pPr marL="511175" lvl="1" indent="-285750">
              <a:buFont typeface="Arial"/>
              <a:buChar char="•"/>
            </a:pPr>
            <a:r>
              <a:rPr lang="en-US" dirty="0" smtClean="0"/>
              <a:t>Gather and </a:t>
            </a:r>
            <a:r>
              <a:rPr lang="en-US" dirty="0"/>
              <a:t>organize the parsed </a:t>
            </a:r>
            <a:r>
              <a:rPr lang="en-US" dirty="0" smtClean="0"/>
              <a:t>output</a:t>
            </a:r>
            <a:endParaRPr lang="en-US" dirty="0"/>
          </a:p>
          <a:p>
            <a:pPr marL="511175" lvl="1" indent="-285750">
              <a:buFont typeface="Arial"/>
              <a:buChar char="•"/>
            </a:pPr>
            <a:r>
              <a:rPr lang="en-US" dirty="0"/>
              <a:t>C</a:t>
            </a:r>
            <a:r>
              <a:rPr lang="en-US" dirty="0" smtClean="0"/>
              <a:t>reate the gnuplot script for visualization</a:t>
            </a:r>
          </a:p>
          <a:p>
            <a:pPr marL="511175" lvl="1" indent="-285750">
              <a:buFont typeface="Arial"/>
              <a:buChar char="•"/>
            </a:pPr>
            <a:endParaRPr lang="en-US" dirty="0"/>
          </a:p>
          <a:p>
            <a:pPr marL="511175" lvl="1" indent="-285750">
              <a:buFont typeface="Arial"/>
              <a:buChar char="•"/>
            </a:pPr>
            <a:endParaRPr lang="en-US" dirty="0" smtClean="0"/>
          </a:p>
          <a:p>
            <a:pPr marL="511175" lvl="1" indent="-285750">
              <a:buFont typeface="Arial"/>
              <a:buChar char="•"/>
            </a:pPr>
            <a:endParaRPr lang="en-US" dirty="0"/>
          </a:p>
          <a:p>
            <a:pPr marL="511175" lvl="1" indent="-285750">
              <a:buFont typeface="Arial"/>
              <a:buChar char="•"/>
            </a:pPr>
            <a:endParaRPr lang="en-US" dirty="0" smtClean="0"/>
          </a:p>
          <a:p>
            <a:pPr lvl="1" indent="0">
              <a:buNone/>
            </a:pPr>
            <a:endParaRPr lang="en-US" dirty="0" smtClean="0"/>
          </a:p>
          <a:p>
            <a:pPr marL="511175" lvl="1" indent="-285750">
              <a:buFont typeface="Arial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86" y="3164689"/>
            <a:ext cx="7391845" cy="179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16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/>
              <a:t>Case 1</a:t>
            </a:r>
            <a:r>
              <a:rPr lang="en-US" sz="2600" dirty="0" smtClean="0"/>
              <a:t>: Investigate MPIIO Performance over Lustre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8" y="1600203"/>
            <a:ext cx="8484196" cy="472887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IOR Benchmark with MPI-IO API on Wolf Cluster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192 processes</a:t>
            </a:r>
            <a:r>
              <a:rPr lang="en-US" sz="1400" dirty="0" smtClean="0"/>
              <a:t> perform concurrent I/O in an </a:t>
            </a:r>
            <a:r>
              <a:rPr lang="en-US" sz="1400" dirty="0" smtClean="0">
                <a:solidFill>
                  <a:srgbClr val="FF0000"/>
                </a:solidFill>
              </a:rPr>
              <a:t>interleaved</a:t>
            </a:r>
            <a:r>
              <a:rPr lang="en-US" sz="1400" dirty="0" smtClean="0"/>
              <a:t> access pattern on </a:t>
            </a:r>
            <a:r>
              <a:rPr lang="en-US" sz="1400" dirty="0" smtClean="0">
                <a:solidFill>
                  <a:srgbClr val="FF0000"/>
                </a:solidFill>
              </a:rPr>
              <a:t>shared</a:t>
            </a:r>
            <a:r>
              <a:rPr lang="en-US" sz="1400" dirty="0" smtClean="0"/>
              <a:t> file</a:t>
            </a:r>
          </a:p>
          <a:p>
            <a:pPr marL="511175" lvl="1" indent="-285750">
              <a:buFont typeface="Arial"/>
              <a:buChar char="•"/>
            </a:pPr>
            <a:r>
              <a:rPr lang="en-US" sz="1400" b="1" dirty="0" smtClean="0"/>
              <a:t>IOR Config </a:t>
            </a:r>
            <a:r>
              <a:rPr lang="en-US" sz="1400" dirty="0" smtClean="0"/>
              <a:t>[FileSize: 768GB, BlockSize: 4MB</a:t>
            </a:r>
            <a:r>
              <a:rPr lang="en-US" sz="1400" dirty="0"/>
              <a:t>, </a:t>
            </a:r>
            <a:r>
              <a:rPr lang="en-US" sz="1400" dirty="0" smtClean="0"/>
              <a:t>TransferSize: </a:t>
            </a:r>
            <a:r>
              <a:rPr lang="en-US" sz="1400" dirty="0"/>
              <a:t>4MB, Aggregators: 4]</a:t>
            </a:r>
            <a:endParaRPr lang="en-US" sz="1400" dirty="0" smtClean="0"/>
          </a:p>
          <a:p>
            <a:pPr marL="511175" lvl="1" indent="-285750">
              <a:buFont typeface="Arial"/>
              <a:buChar char="•"/>
            </a:pPr>
            <a:r>
              <a:rPr lang="en-US" sz="1400" b="1" dirty="0" smtClean="0"/>
              <a:t>Lustre Config </a:t>
            </a:r>
            <a:r>
              <a:rPr lang="en-US" sz="1400" dirty="0" smtClean="0"/>
              <a:t>[4 OSTs, 6 Clients, Stripe Size: 4MB, Stripe Count: 4]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Obdfilter-survey is employed to measure the </a:t>
            </a:r>
            <a:r>
              <a:rPr lang="en-US" dirty="0" smtClean="0">
                <a:solidFill>
                  <a:srgbClr val="FF0000"/>
                </a:solidFill>
              </a:rPr>
              <a:t>maximum available </a:t>
            </a:r>
            <a:r>
              <a:rPr lang="en-US" dirty="0" smtClean="0"/>
              <a:t>bandwidth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MVAPICH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operation performs </a:t>
            </a:r>
            <a:r>
              <a:rPr lang="en-US" dirty="0" smtClean="0">
                <a:solidFill>
                  <a:srgbClr val="FF0000"/>
                </a:solidFill>
              </a:rPr>
              <a:t>54.8% </a:t>
            </a:r>
            <a:r>
              <a:rPr lang="en-US" dirty="0" smtClean="0"/>
              <a:t>worse than obdfilter-survey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3216" y="6066545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Overall Performance of MVAPICH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47" y="3881832"/>
            <a:ext cx="2941305" cy="220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48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_PPT Template_ClearPro_16x9">
  <a:themeElements>
    <a:clrScheme name="Intel Color Palette">
      <a:dk1>
        <a:sysClr val="windowText" lastClr="000000"/>
      </a:dk1>
      <a:lt1>
        <a:sysClr val="window" lastClr="FFFFFF"/>
      </a:lt1>
      <a:dk2>
        <a:srgbClr val="003C71"/>
      </a:dk2>
      <a:lt2>
        <a:srgbClr val="B1BABF"/>
      </a:lt2>
      <a:accent1>
        <a:srgbClr val="0071C5"/>
      </a:accent1>
      <a:accent2>
        <a:srgbClr val="00AEEF"/>
      </a:accent2>
      <a:accent3>
        <a:srgbClr val="F3D54E"/>
      </a:accent3>
      <a:accent4>
        <a:srgbClr val="FFA300"/>
      </a:accent4>
      <a:accent5>
        <a:srgbClr val="FC4C02"/>
      </a:accent5>
      <a:accent6>
        <a:srgbClr val="C3D600"/>
      </a:accent6>
      <a:hlink>
        <a:srgbClr val="0071C5"/>
      </a:hlink>
      <a:folHlink>
        <a:srgbClr val="00AEEF"/>
      </a:folHlink>
    </a:clrScheme>
    <a:fontScheme name="Intel Clear">
      <a:majorFont>
        <a:latin typeface="Intel Clear"/>
        <a:ea typeface=""/>
        <a:cs typeface=""/>
      </a:majorFont>
      <a:minorFont>
        <a:latin typeface="Intel Cle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defRPr sz="1100" dirty="0" err="1" smtClean="0">
            <a:solidFill>
              <a:srgbClr val="003C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reated_x0020_By_x0020__x0028_Mi xmlns="http://schemas.microsoft.com/sharepoint/v3" xsi:nil="true"/>
    <Modified_x0020_By_x0020__x0028_M xmlns="http://schemas.microsoft.com/sharepoint/v3" xsi:nil="true"/>
    <Created_x0020__x0028_Migration_x xmlns="http://schemas.microsoft.com/sharepoint/v3" xsi:nil="true"/>
    <Modified_x0020__x0028_Migration_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24CF61095B924CB5DC3F9F12B35761" ma:contentTypeVersion="5" ma:contentTypeDescription="Create a new document." ma:contentTypeScope="" ma:versionID="b2d2a1d49998f841cabce6802a927b2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1d5e4fd2c59bb2d6644b201c2e5dc5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Created_x0020_By_x0020__x0028_Mi" minOccurs="0"/>
                <xsd:element ref="ns1:Modified_x0020_By_x0020__x0028_M" minOccurs="0"/>
                <xsd:element ref="ns1:Created_x0020__x0028_Migration_x" minOccurs="0"/>
                <xsd:element ref="ns1:Modified_x0020__x0028_Migration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reated_x0020_By_x0020__x0028_Mi" ma:index="8" nillable="true" ma:displayName="Created By (Migration)" ma:list="UserInfo" ma:internalName="Created_x0020_By_x0020__x0028_Mi">
      <xsd:simpleType>
        <xsd:restriction base="dms:Text"/>
      </xsd:simpleType>
    </xsd:element>
    <xsd:element name="Modified_x0020_By_x0020__x0028_M" ma:index="9" nillable="true" ma:displayName="Modified By (Migration)" ma:list="UserInfo" ma:internalName="Modified_x0020_By_x0020__x0028_M">
      <xsd:simpleType>
        <xsd:restriction base="dms:Text"/>
      </xsd:simpleType>
    </xsd:element>
    <xsd:element name="Created_x0020__x0028_Migration_x" ma:index="10" nillable="true" ma:displayName="Created (Migration)" ma:internalName="Created_x0020__x0028_Migration_x">
      <xsd:simpleType>
        <xsd:restriction base="dms:DateTime"/>
      </xsd:simpleType>
    </xsd:element>
    <xsd:element name="Modified_x0020__x0028_Migration_" ma:index="11" nillable="true" ma:displayName="Modified (Migration)" ma:internalName="Modified_x0020__x0028_Migration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042066-E342-4C75-A882-9EEE50245C89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CECCEF4-9267-40BC-8335-B16E3CCF56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96FB1-B9CE-4836-8E26-D9EBB686E1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65035</TotalTime>
  <Words>1091</Words>
  <Application>Microsoft Office PowerPoint</Application>
  <PresentationFormat>On-screen Show (4:3)</PresentationFormat>
  <Paragraphs>249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Neo Sans Intel</vt:lpstr>
      <vt:lpstr>Arial</vt:lpstr>
      <vt:lpstr>Calibri</vt:lpstr>
      <vt:lpstr>Intel Clear</vt:lpstr>
      <vt:lpstr>Times New Roman</vt:lpstr>
      <vt:lpstr>Wingdings</vt:lpstr>
      <vt:lpstr>Int_PPT Template_ClearPro_16x9</vt:lpstr>
      <vt:lpstr>LIOProf: Exposing Lustre File System  Behavior for I/O Middleware</vt:lpstr>
      <vt:lpstr>Outline</vt:lpstr>
      <vt:lpstr>I/O  System and Profiling Tools</vt:lpstr>
      <vt:lpstr>Issues in Legacy Lustre Profiling Tools</vt:lpstr>
      <vt:lpstr>Lustre RPC Tracing</vt:lpstr>
      <vt:lpstr>LIOProf: Lustre IO Profiler</vt:lpstr>
      <vt:lpstr>LIOProf Logging Services</vt:lpstr>
      <vt:lpstr>LIOProf Statistics Collection and Visualization</vt:lpstr>
      <vt:lpstr>Case 1: Investigate MPIIO Performance over Lustre</vt:lpstr>
      <vt:lpstr>Use LIOProf to Analyze Server I/O Bandwidth</vt:lpstr>
      <vt:lpstr>Lustre-Aware CB (Collective Buffer) Read Algorithm</vt:lpstr>
      <vt:lpstr>Lustre-Aware CB Read Performance on Cori System</vt:lpstr>
      <vt:lpstr>Case 2: Measure Parallel HDF5 Overhead</vt:lpstr>
      <vt:lpstr>Using LIOProf to Reveal HDF5 I/O Activities in Read</vt:lpstr>
      <vt:lpstr>HDF5 Collective Metadata and Datasets Optimizations</vt:lpstr>
      <vt:lpstr>Conclusion</vt:lpstr>
      <vt:lpstr>Thank You and Questions</vt:lpstr>
      <vt:lpstr>Two Case Studies with LIOProf</vt:lpstr>
      <vt:lpstr>Evaluation Environment</vt:lpstr>
      <vt:lpstr>Optimize HDF5 by Collective Metadata Operation</vt:lpstr>
    </vt:vector>
  </TitlesOfParts>
  <Company>Red Peak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Cong Xu</dc:creator>
  <cp:keywords>CTPClassification=CTP_IC:VisualMarkings=</cp:keywords>
  <cp:lastModifiedBy>Xu, Cong</cp:lastModifiedBy>
  <cp:revision>10385</cp:revision>
  <dcterms:created xsi:type="dcterms:W3CDTF">2013-06-17T18:04:50Z</dcterms:created>
  <dcterms:modified xsi:type="dcterms:W3CDTF">2016-05-03T15:47:10Z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0x0101009724CF61095B924CB5DC3F9F12B35761</vt:lpwstr>
  </property>
  <property fmtid="{D5CDD505-2E9C-101B-9397-08002B2CF9AE}" pid="3" name="TitusGUID">
    <vt:lpwstr>7a39e57a-9d3f-47fd-b6a5-b33e6f9b3b7d</vt:lpwstr>
  </property>
  <property fmtid="{D5CDD505-2E9C-101B-9397-08002B2CF9AE}" pid="4" name="CTP_BU">
    <vt:lpwstr>ENTERPRISE &amp; HPC PLATFRM GRP</vt:lpwstr>
  </property>
  <property fmtid="{D5CDD505-2E9C-101B-9397-08002B2CF9AE}" pid="5" name="CTP_TimeStamp">
    <vt:lpwstr>2016-05-03 15:47:09Z</vt:lpwstr>
  </property>
  <property fmtid="{D5CDD505-2E9C-101B-9397-08002B2CF9AE}" pid="6" name="CTPClassification">
    <vt:lpwstr>CTP_IC</vt:lpwstr>
  </property>
</Properties>
</file>